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59" r:id="rId4"/>
    <p:sldId id="261" r:id="rId5"/>
    <p:sldId id="262" r:id="rId6"/>
    <p:sldId id="266" r:id="rId7"/>
    <p:sldId id="267" r:id="rId8"/>
    <p:sldId id="265" r:id="rId9"/>
    <p:sldId id="263" r:id="rId10"/>
    <p:sldId id="269" r:id="rId11"/>
    <p:sldId id="268" r:id="rId12"/>
    <p:sldId id="270" r:id="rId13"/>
    <p:sldId id="264" r:id="rId14"/>
    <p:sldId id="25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1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A19F9-1B36-498C-ACA0-6F63E2AB9D3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52FCA-45EE-495B-900E-03DA76EA27D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1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10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11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12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13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2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8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0586F9-71A9-4F22-A7B1-0EA849035690}" type="slidenum">
              <a:rPr lang="nl-NL" smtClean="0"/>
              <a:pPr/>
              <a:t>9</a:t>
            </a:fld>
            <a:endParaRPr lang="nl-NL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dirty="0" smtClean="0"/>
              <a:t>Wat zijn we?</a:t>
            </a:r>
            <a:r>
              <a:rPr lang="nl-NL" baseline="0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Een gemeenschappelijke regeling, werkgebied</a:t>
            </a:r>
            <a:r>
              <a:rPr lang="nl-NL" baseline="0" dirty="0" smtClean="0"/>
              <a:t> van </a:t>
            </a:r>
            <a:r>
              <a:rPr lang="nl-NL" dirty="0" smtClean="0"/>
              <a:t>430.000 inwoners, een van de grotere regionale archieven, zowel qua vierkante kilometers als inwoners. Drie</a:t>
            </a:r>
            <a:r>
              <a:rPr lang="nl-NL" baseline="0" dirty="0" smtClean="0"/>
              <a:t> aangesloten gemeenten groot deel van het oppervlakte, en ongeveer een derde deel van het aantal inwoners (ca. 150.000 </a:t>
            </a:r>
            <a:r>
              <a:rPr lang="nl-NL" baseline="0" dirty="0" err="1" smtClean="0"/>
              <a:t>inw</a:t>
            </a:r>
            <a:r>
              <a:rPr lang="nl-NL" baseline="0" dirty="0" smtClean="0"/>
              <a:t>., Texel 13.600)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Begonnen in Alkmaar, en afgelopen</a:t>
            </a:r>
            <a:r>
              <a:rPr lang="nl-NL" baseline="0" dirty="0" smtClean="0"/>
              <a:t> decennia steeds meer </a:t>
            </a:r>
            <a:r>
              <a:rPr lang="nl-NL" dirty="0" smtClean="0"/>
              <a:t>omliggende gemeenten aangesloten. Laatste gemeente in 2007 Den Helder. Op dit moment</a:t>
            </a:r>
            <a:r>
              <a:rPr lang="nl-NL" baseline="0" dirty="0" smtClean="0"/>
              <a:t> lopen er gesprekken met de gemeente</a:t>
            </a:r>
            <a:r>
              <a:rPr lang="nl-NL" dirty="0" smtClean="0"/>
              <a:t> Texel over verdere stappe</a:t>
            </a:r>
            <a:r>
              <a:rPr lang="nl-NL" baseline="0" dirty="0" smtClean="0"/>
              <a:t>n richting samenwerking en aansluiting. Een tijdje terug is een </a:t>
            </a:r>
            <a:r>
              <a:rPr lang="nl-NL" dirty="0" smtClean="0"/>
              <a:t>bezoek</a:t>
            </a:r>
            <a:r>
              <a:rPr lang="nl-NL" baseline="0" dirty="0" smtClean="0"/>
              <a:t> geweest van raadsleden en medewerkers en vertegenwoordigers van de historische vereniging van de gemeente Texel</a:t>
            </a:r>
          </a:p>
          <a:p>
            <a:r>
              <a:rPr lang="nl-NL" baseline="0" dirty="0" smtClean="0"/>
              <a:t>Op dit moment </a:t>
            </a:r>
            <a:r>
              <a:rPr lang="nl-NL" dirty="0" smtClean="0"/>
              <a:t>zijn </a:t>
            </a:r>
            <a:r>
              <a:rPr lang="nl-NL" baseline="0" dirty="0" smtClean="0"/>
              <a:t>de waterschapsarchieven al wel bij ons zijn ondergebracht door het Hoogheemraadschap Hollands Noorderkwartier.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Vanaf 2003 gemeenschappelijke regeling. Inmiddels</a:t>
            </a:r>
            <a:r>
              <a:rPr lang="nl-NL" baseline="0" dirty="0" smtClean="0"/>
              <a:t> uitgegroeid tot een volwaardig Regionaal Historisch Centrum, zoals de opdracht was. </a:t>
            </a:r>
            <a:endParaRPr lang="nl-NL" dirty="0" smtClean="0"/>
          </a:p>
          <a:p>
            <a:endParaRPr lang="nl-NL" dirty="0" err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4AB0-9285-4D9D-BA21-A8D95F9218E0}" type="datetimeFigureOut">
              <a:rPr lang="nl-NL" smtClean="0"/>
              <a:pPr/>
              <a:t>21-1-2016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52674-3150-4E34-AF3A-AB9BEC0A18F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chief2020.nl/nieuws/leerzame-fase-1-pilot-duurzaam-digitaal-archiveren" TargetMode="Externa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39552" y="2348880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 smtClean="0"/>
              <a:t>3x3 in Alkmaar: </a:t>
            </a:r>
          </a:p>
          <a:p>
            <a:pPr algn="ctr"/>
            <a:r>
              <a:rPr lang="nl-NL" sz="3600" b="1" dirty="0" smtClean="0"/>
              <a:t>hoe staat het er nu mee</a:t>
            </a:r>
            <a:r>
              <a:rPr lang="nl-NL" sz="3600" b="1" dirty="0" smtClean="0"/>
              <a:t>?</a:t>
            </a:r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r>
              <a:rPr lang="nl-NL" sz="2000" dirty="0" smtClean="0"/>
              <a:t>Werksessie 21 jan 2016</a:t>
            </a:r>
          </a:p>
          <a:p>
            <a:r>
              <a:rPr lang="nl-NL" sz="2000" dirty="0" smtClean="0"/>
              <a:t>Anje van der Lek (</a:t>
            </a:r>
            <a:r>
              <a:rPr lang="nl-NL" sz="2000" dirty="0" err="1" smtClean="0"/>
              <a:t>a.vdlek</a:t>
            </a:r>
            <a:r>
              <a:rPr lang="nl-NL" sz="2000" dirty="0" smtClean="0"/>
              <a:t>@</a:t>
            </a:r>
            <a:r>
              <a:rPr lang="nl-NL" sz="2000" dirty="0" err="1" smtClean="0"/>
              <a:t>archiefalkmaar.nl</a:t>
            </a:r>
            <a:r>
              <a:rPr lang="nl-NL" sz="2000" dirty="0" smtClean="0"/>
              <a:t>)</a:t>
            </a:r>
            <a:endParaRPr lang="nl-NL" sz="2000" dirty="0" smtClean="0"/>
          </a:p>
          <a:p>
            <a:pPr algn="ctr"/>
            <a:endParaRPr lang="nl-NL" sz="2000" b="1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Heerhugowaard</a:t>
            </a:r>
            <a:endParaRPr lang="nl-NL" sz="3200" b="1" dirty="0"/>
          </a:p>
        </p:txBody>
      </p:sp>
      <p:pic>
        <p:nvPicPr>
          <p:cNvPr id="1026" name="Picture 2" descr="_1_081D4060081D20D00035DDB4C1257F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060848"/>
            <a:ext cx="7163563" cy="26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Algemeen: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971600" y="1556792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smtClean="0"/>
              <a:t>Deelnemen aan </a:t>
            </a:r>
            <a:r>
              <a:rPr lang="nl-NL" sz="2400" dirty="0" err="1" smtClean="0"/>
              <a:t>pilot</a:t>
            </a:r>
            <a:r>
              <a:rPr lang="nl-NL" sz="2400" dirty="0" smtClean="0"/>
              <a:t> heeft RAA veel opgeleverd: deelname in kennisnetwerk, ervaring in uitvoering project, samenwerking met verschillende partijen, leveranciers etc.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smtClean="0"/>
              <a:t>In de praktijk werken aan dit project gaf ook inspiratie voor theoretische vraagstukken. 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smtClean="0"/>
              <a:t>DMS leverancier mede door deze </a:t>
            </a:r>
            <a:r>
              <a:rPr lang="nl-NL" sz="2400" dirty="0" err="1" smtClean="0"/>
              <a:t>pilot</a:t>
            </a:r>
            <a:r>
              <a:rPr lang="nl-NL" sz="2400" dirty="0" smtClean="0"/>
              <a:t> aan de slag gegaan met TMLO.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Maar toch ook een </a:t>
            </a:r>
            <a:r>
              <a:rPr lang="nl-NL" sz="2400" dirty="0" err="1" smtClean="0"/>
              <a:t>reality</a:t>
            </a:r>
            <a:r>
              <a:rPr lang="nl-NL" sz="2400" dirty="0" smtClean="0"/>
              <a:t> check:  groot gat tussen wensen/</a:t>
            </a:r>
            <a:r>
              <a:rPr lang="nl-NL" sz="2400" dirty="0" err="1" smtClean="0"/>
              <a:t>ideeen</a:t>
            </a:r>
            <a:r>
              <a:rPr lang="nl-NL" sz="2400" dirty="0" smtClean="0"/>
              <a:t> en wat we hebben kunnen realiseren.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Daarom: verder gaan met kleinere, concrete projecten.</a:t>
            </a:r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En verder??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971600" y="1556792"/>
            <a:ext cx="7200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 </a:t>
            </a:r>
            <a:r>
              <a:rPr lang="nl-NL" sz="2800" dirty="0" smtClean="0"/>
              <a:t>Met </a:t>
            </a:r>
            <a:r>
              <a:rPr lang="nl-NL" sz="2800" dirty="0" err="1" smtClean="0"/>
              <a:t>Picturae</a:t>
            </a:r>
            <a:r>
              <a:rPr lang="nl-NL" sz="2800" dirty="0" smtClean="0"/>
              <a:t> in gesprek over </a:t>
            </a:r>
            <a:r>
              <a:rPr lang="nl-NL" sz="2800" dirty="0" err="1" smtClean="0"/>
              <a:t>evt</a:t>
            </a:r>
            <a:r>
              <a:rPr lang="nl-NL" sz="2800" dirty="0" smtClean="0"/>
              <a:t> vervolg van fase 2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 smtClean="0"/>
              <a:t> </a:t>
            </a:r>
            <a:r>
              <a:rPr lang="nl-NL" sz="2800" dirty="0" smtClean="0"/>
              <a:t>Project Videotulen met Den Helder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 smtClean="0"/>
              <a:t> </a:t>
            </a:r>
            <a:r>
              <a:rPr lang="nl-NL" sz="2800" dirty="0" err="1" smtClean="0"/>
              <a:t>Projectsgewijs</a:t>
            </a:r>
            <a:r>
              <a:rPr lang="nl-NL" sz="2800" dirty="0" smtClean="0"/>
              <a:t> ervaring op blijven doen, voorbereiden op flexibiliteit, niet </a:t>
            </a:r>
            <a:r>
              <a:rPr lang="nl-NL" sz="2800" dirty="0" err="1" smtClean="0"/>
              <a:t>té</a:t>
            </a:r>
            <a:r>
              <a:rPr lang="nl-NL" sz="2800" dirty="0" smtClean="0"/>
              <a:t> lang naar voren kijken.</a:t>
            </a:r>
          </a:p>
          <a:p>
            <a:pPr>
              <a:buFont typeface="Arial" pitchFamily="34" charset="0"/>
              <a:buChar char="•"/>
            </a:pPr>
            <a:endParaRPr lang="nl-NL" sz="2800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Zie voor projectdocumentatie projectpagina op </a:t>
            </a:r>
            <a:r>
              <a:rPr lang="nl-NL" dirty="0" smtClean="0"/>
              <a:t>A2020 website: </a:t>
            </a:r>
            <a:r>
              <a:rPr lang="nl-NL" dirty="0" smtClean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archief2020.nl/nieuws/leerzame-fase-1-pilot-duurzaam-digitaal-archiveren</a:t>
            </a:r>
            <a:r>
              <a:rPr lang="nl-NL" dirty="0" smtClean="0"/>
              <a:t>. Contact: </a:t>
            </a:r>
            <a:r>
              <a:rPr lang="nl-NL" dirty="0" err="1" smtClean="0"/>
              <a:t>a.vdlek</a:t>
            </a:r>
            <a:r>
              <a:rPr lang="nl-NL" dirty="0" smtClean="0"/>
              <a:t>@</a:t>
            </a:r>
            <a:r>
              <a:rPr lang="nl-NL" dirty="0" err="1" smtClean="0"/>
              <a:t>archiefalkmaar.nl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Uitgangspositie RAA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971600" y="1772816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3200" dirty="0" smtClean="0"/>
              <a:t>Afwachten of zelf initiatief nemen? (2012 – medio  2014)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 Belangrijkste doel: ervaring opdoen!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 “</a:t>
            </a:r>
            <a:r>
              <a:rPr lang="nl-NL" sz="3200" dirty="0" err="1" smtClean="0"/>
              <a:t>Learning</a:t>
            </a:r>
            <a:r>
              <a:rPr lang="nl-NL" sz="3200" dirty="0" smtClean="0"/>
              <a:t>  </a:t>
            </a:r>
            <a:r>
              <a:rPr lang="nl-NL" sz="3200" dirty="0" err="1" smtClean="0"/>
              <a:t>by</a:t>
            </a:r>
            <a:r>
              <a:rPr lang="nl-NL" sz="3200" dirty="0" smtClean="0"/>
              <a:t> </a:t>
            </a:r>
            <a:r>
              <a:rPr lang="nl-NL" sz="3200" dirty="0" err="1" smtClean="0"/>
              <a:t>doing</a:t>
            </a:r>
            <a:r>
              <a:rPr lang="nl-NL" sz="3200" dirty="0" smtClean="0"/>
              <a:t>” 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 Belangrijkste functionele wensen: </a:t>
            </a:r>
            <a:r>
              <a:rPr lang="nl-NL" sz="3200" dirty="0" err="1" smtClean="0"/>
              <a:t>edepot</a:t>
            </a:r>
            <a:r>
              <a:rPr lang="nl-NL" sz="3200" dirty="0" smtClean="0"/>
              <a:t> kunnen benaderen met DMS en ABS; documenten in </a:t>
            </a:r>
            <a:r>
              <a:rPr lang="nl-NL" sz="3200" dirty="0" err="1" smtClean="0"/>
              <a:t>edepot</a:t>
            </a:r>
            <a:r>
              <a:rPr lang="nl-NL" sz="3200" dirty="0" smtClean="0"/>
              <a:t> plaatsen via DMS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323528" y="332656"/>
            <a:ext cx="273630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048703"/>
            <a:ext cx="4464496" cy="375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Opzet </a:t>
            </a:r>
            <a:r>
              <a:rPr lang="nl-NL" sz="3200" b="1" dirty="0" err="1" smtClean="0"/>
              <a:t>Pilot</a:t>
            </a:r>
            <a:endParaRPr lang="nl-NL" sz="3200" b="1" dirty="0"/>
          </a:p>
        </p:txBody>
      </p:sp>
      <p:sp>
        <p:nvSpPr>
          <p:cNvPr id="7" name="Linkeraccolade 6"/>
          <p:cNvSpPr/>
          <p:nvPr/>
        </p:nvSpPr>
        <p:spPr>
          <a:xfrm rot="5400000">
            <a:off x="3239852" y="860571"/>
            <a:ext cx="288032" cy="1800200"/>
          </a:xfrm>
          <a:prstGeom prst="leftBrace">
            <a:avLst>
              <a:gd name="adj1" fmla="val 50446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Linkeraccolade 8"/>
          <p:cNvSpPr/>
          <p:nvPr/>
        </p:nvSpPr>
        <p:spPr>
          <a:xfrm rot="5400000">
            <a:off x="5616116" y="860571"/>
            <a:ext cx="288032" cy="1800200"/>
          </a:xfrm>
          <a:prstGeom prst="leftBrace">
            <a:avLst>
              <a:gd name="adj1" fmla="val 50446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699792" y="125661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Fase 1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004048" y="125661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Fase 2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Status jan 2016</a:t>
            </a:r>
            <a:endParaRPr lang="nl-NL" sz="3200" b="1" dirty="0"/>
          </a:p>
        </p:txBody>
      </p:sp>
      <p:sp>
        <p:nvSpPr>
          <p:cNvPr id="9" name="Linkeraccolade 8"/>
          <p:cNvSpPr/>
          <p:nvPr/>
        </p:nvSpPr>
        <p:spPr>
          <a:xfrm rot="5400000">
            <a:off x="2123728" y="86255"/>
            <a:ext cx="288032" cy="2880320"/>
          </a:xfrm>
          <a:prstGeom prst="leftBrace">
            <a:avLst>
              <a:gd name="adj1" fmla="val 50446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03648" y="109436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Fase 1 (afgerond)</a:t>
            </a:r>
            <a:endParaRPr lang="nl-NL" dirty="0"/>
          </a:p>
        </p:txBody>
      </p:sp>
      <p:sp>
        <p:nvSpPr>
          <p:cNvPr id="13" name="Linkeraccolade 12"/>
          <p:cNvSpPr/>
          <p:nvPr/>
        </p:nvSpPr>
        <p:spPr>
          <a:xfrm rot="5400000">
            <a:off x="3203848" y="2462519"/>
            <a:ext cx="288032" cy="2304256"/>
          </a:xfrm>
          <a:prstGeom prst="leftBrace">
            <a:avLst>
              <a:gd name="adj1" fmla="val 50446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inkeraccolade 13"/>
          <p:cNvSpPr/>
          <p:nvPr/>
        </p:nvSpPr>
        <p:spPr>
          <a:xfrm rot="5400000">
            <a:off x="6660232" y="2924944"/>
            <a:ext cx="288032" cy="2880320"/>
          </a:xfrm>
          <a:prstGeom prst="leftBrace">
            <a:avLst>
              <a:gd name="adj1" fmla="val 50446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5868144" y="3717032"/>
            <a:ext cx="1659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Fase 2 SAMH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339752" y="311059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Fase 2 RAA (bijna afgerond)</a:t>
            </a:r>
            <a:endParaRPr lang="nl-N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670431"/>
            <a:ext cx="4196705" cy="131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3110591"/>
            <a:ext cx="1855465" cy="115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581128"/>
            <a:ext cx="4463206" cy="120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2" y="3758663"/>
            <a:ext cx="2738809" cy="111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Waterland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899592" y="263691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 functionaliteit in </a:t>
            </a:r>
            <a:r>
              <a:rPr lang="nl-NL" sz="2400" dirty="0" err="1" smtClean="0"/>
              <a:t>Corsa</a:t>
            </a:r>
            <a:r>
              <a:rPr lang="nl-NL" sz="2400" dirty="0" smtClean="0"/>
              <a:t> gebouwd om </a:t>
            </a:r>
            <a:r>
              <a:rPr lang="nl-NL" sz="2400" dirty="0" smtClean="0"/>
              <a:t>documenten en dossiers </a:t>
            </a:r>
            <a:r>
              <a:rPr lang="nl-NL" sz="2400" dirty="0" smtClean="0"/>
              <a:t>vanuit </a:t>
            </a:r>
            <a:r>
              <a:rPr lang="nl-NL" sz="2400" dirty="0" err="1" smtClean="0"/>
              <a:t>Corsa</a:t>
            </a:r>
            <a:r>
              <a:rPr lang="nl-NL" sz="2400" dirty="0" smtClean="0"/>
              <a:t> in het </a:t>
            </a:r>
            <a:r>
              <a:rPr lang="nl-NL" sz="2400" dirty="0" err="1" smtClean="0"/>
              <a:t>edepot</a:t>
            </a:r>
            <a:r>
              <a:rPr lang="nl-NL" sz="2400" dirty="0" smtClean="0"/>
              <a:t> te plaatsen (“smalle definitie”)</a:t>
            </a:r>
          </a:p>
          <a:p>
            <a:pPr>
              <a:buFont typeface="Arial" pitchFamily="34" charset="0"/>
              <a:buChar char="•"/>
            </a:pPr>
            <a:endParaRPr lang="nl-NL" sz="2400" dirty="0" smtClean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484784"/>
            <a:ext cx="3024336" cy="94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Waterland</a:t>
            </a:r>
            <a:endParaRPr lang="nl-NL" sz="3200" b="1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5616624" cy="421246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Waterland</a:t>
            </a:r>
            <a:endParaRPr lang="nl-NL" sz="3200" b="1" dirty="0"/>
          </a:p>
        </p:txBody>
      </p:sp>
      <p:sp>
        <p:nvSpPr>
          <p:cNvPr id="6" name="Rechthoek 5"/>
          <p:cNvSpPr/>
          <p:nvPr/>
        </p:nvSpPr>
        <p:spPr>
          <a:xfrm>
            <a:off x="539552" y="1844824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3200" dirty="0" smtClean="0"/>
              <a:t>Technische koppelingen gelukt: DMS en ABS konden document uit </a:t>
            </a:r>
            <a:r>
              <a:rPr lang="nl-NL" sz="3200" dirty="0" err="1" smtClean="0"/>
              <a:t>edepot</a:t>
            </a:r>
            <a:r>
              <a:rPr lang="nl-NL" sz="3200" dirty="0" smtClean="0"/>
              <a:t> halen.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Planning van technische werkzaamheden (release </a:t>
            </a:r>
            <a:r>
              <a:rPr lang="nl-NL" sz="3200" dirty="0" err="1" smtClean="0"/>
              <a:t>etc</a:t>
            </a:r>
            <a:r>
              <a:rPr lang="nl-NL" sz="3200" dirty="0" smtClean="0"/>
              <a:t>) vetragende factor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geen </a:t>
            </a:r>
            <a:r>
              <a:rPr lang="nl-NL" sz="3200" dirty="0" smtClean="0"/>
              <a:t>(beschrijvende) metadata…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HTTPS ondersteuning is noodzakelijk</a:t>
            </a:r>
          </a:p>
          <a:p>
            <a:pPr>
              <a:buFont typeface="Arial" pitchFamily="34" charset="0"/>
              <a:buChar char="•"/>
            </a:pPr>
            <a:r>
              <a:rPr lang="nl-NL" sz="3200" dirty="0" smtClean="0"/>
              <a:t>Meldingen tussen </a:t>
            </a:r>
            <a:r>
              <a:rPr lang="nl-NL" sz="3200" dirty="0" err="1" smtClean="0"/>
              <a:t>edepot</a:t>
            </a:r>
            <a:r>
              <a:rPr lang="nl-NL" sz="3200" dirty="0" smtClean="0"/>
              <a:t> , DMS en ABS zijn noodzakelijk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Heerhugowaard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899592" y="2636912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 Geen gebruik van </a:t>
            </a:r>
            <a:r>
              <a:rPr lang="nl-NL" sz="2400" dirty="0" err="1" smtClean="0"/>
              <a:t>Corsa</a:t>
            </a:r>
            <a:r>
              <a:rPr lang="nl-NL" sz="2400" dirty="0" smtClean="0"/>
              <a:t> koppeling, maar “</a:t>
            </a:r>
            <a:r>
              <a:rPr lang="nl-NL" sz="2400" dirty="0" err="1" smtClean="0"/>
              <a:t>workaround</a:t>
            </a:r>
            <a:r>
              <a:rPr lang="nl-NL" sz="2400" dirty="0" smtClean="0"/>
              <a:t>”; handmatige export uit DMS en import in </a:t>
            </a:r>
            <a:r>
              <a:rPr lang="nl-NL" sz="2400" dirty="0" err="1" smtClean="0"/>
              <a:t>edepot</a:t>
            </a:r>
            <a:r>
              <a:rPr lang="nl-NL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Aandacht voor metadata: TMLO </a:t>
            </a:r>
            <a:r>
              <a:rPr lang="nl-NL" sz="2400" dirty="0" err="1" smtClean="0"/>
              <a:t>mapping</a:t>
            </a:r>
            <a:r>
              <a:rPr lang="nl-NL" sz="2400" dirty="0" smtClean="0"/>
              <a:t>, vergelijking TMLO en ISAD-G / ISAAR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Metadata en dossiers in context overgezet in </a:t>
            </a:r>
            <a:r>
              <a:rPr lang="nl-NL" sz="2400" dirty="0" err="1" smtClean="0"/>
              <a:t>edepot</a:t>
            </a:r>
            <a:endParaRPr lang="nl-NL" sz="2400" dirty="0" smtClean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628800"/>
            <a:ext cx="1414718" cy="87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1628800"/>
            <a:ext cx="2088232" cy="84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archief-fs1\data\Dienstverlening\Logo's\jpg\Logo R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2267744" cy="680707"/>
          </a:xfrm>
          <a:prstGeom prst="rect">
            <a:avLst/>
          </a:prstGeom>
          <a:noFill/>
        </p:spPr>
      </p:pic>
      <p:pic>
        <p:nvPicPr>
          <p:cNvPr id="5" name="Afbeelding 4" descr="20151203155721_00001.jpg"/>
          <p:cNvPicPr>
            <a:picLocks noChangeAspect="1"/>
          </p:cNvPicPr>
          <p:nvPr/>
        </p:nvPicPr>
        <p:blipFill>
          <a:blip r:embed="rId4" cstate="print"/>
          <a:srcRect t="88928" b="3530"/>
          <a:stretch>
            <a:fillRect/>
          </a:stretch>
        </p:blipFill>
        <p:spPr>
          <a:xfrm rot="10800000" flipV="1">
            <a:off x="179512" y="5805263"/>
            <a:ext cx="8794472" cy="9361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23528" y="332656"/>
            <a:ext cx="4968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Heerhugowaard</a:t>
            </a:r>
            <a:endParaRPr lang="nl-NL" sz="32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971600" y="1556792"/>
            <a:ext cx="7200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dirty="0" smtClean="0"/>
              <a:t> </a:t>
            </a:r>
            <a:r>
              <a:rPr lang="nl-NL" sz="2400" dirty="0" err="1" smtClean="0"/>
              <a:t>Mapping</a:t>
            </a:r>
            <a:r>
              <a:rPr lang="nl-NL" sz="2400" dirty="0" smtClean="0"/>
              <a:t> TMLO in 3 stappen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Export uit DMS van testset, “handmatig”  TMLO XML schema</a:t>
            </a:r>
            <a:r>
              <a:rPr lang="nl-NL" sz="2400" dirty="0" smtClean="0"/>
              <a:t> gemaakt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Geen </a:t>
            </a:r>
            <a:r>
              <a:rPr lang="nl-NL" sz="2400" dirty="0" err="1" smtClean="0"/>
              <a:t>tooling</a:t>
            </a:r>
            <a:r>
              <a:rPr lang="nl-NL" sz="2400" dirty="0" smtClean="0"/>
              <a:t> beschikbaar om TMLO/</a:t>
            </a:r>
            <a:r>
              <a:rPr lang="nl-NL" sz="2400" dirty="0" err="1" smtClean="0"/>
              <a:t>TopX</a:t>
            </a:r>
            <a:r>
              <a:rPr lang="nl-NL" sz="2400" dirty="0" smtClean="0"/>
              <a:t> export te maken.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“</a:t>
            </a:r>
            <a:r>
              <a:rPr lang="nl-NL" sz="2400" dirty="0" err="1" smtClean="0"/>
              <a:t>Ingest</a:t>
            </a:r>
            <a:r>
              <a:rPr lang="nl-NL" sz="2400" dirty="0" smtClean="0"/>
              <a:t> </a:t>
            </a:r>
            <a:r>
              <a:rPr lang="nl-NL" sz="2400" dirty="0" err="1" smtClean="0"/>
              <a:t>light</a:t>
            </a:r>
            <a:r>
              <a:rPr lang="nl-NL" sz="2400" dirty="0" smtClean="0"/>
              <a:t>” in </a:t>
            </a:r>
            <a:r>
              <a:rPr lang="nl-NL" sz="2400" dirty="0" err="1" smtClean="0"/>
              <a:t>edepot</a:t>
            </a:r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Documenten met metadata in context te doorzoeken (beperkte functionaliteit)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Relatie TMLO metadata en metadata die </a:t>
            </a:r>
            <a:r>
              <a:rPr lang="nl-NL" sz="2400" dirty="0" err="1" smtClean="0"/>
              <a:t>edepot</a:t>
            </a:r>
            <a:r>
              <a:rPr lang="nl-NL" sz="2400" dirty="0" smtClean="0"/>
              <a:t> zelf </a:t>
            </a:r>
            <a:r>
              <a:rPr lang="nl-NL" sz="2400" dirty="0" err="1" smtClean="0"/>
              <a:t>genereerd</a:t>
            </a:r>
            <a:r>
              <a:rPr lang="nl-NL" sz="2400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nl-NL" sz="2400" dirty="0" smtClean="0"/>
          </a:p>
          <a:p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2358</Words>
  <Application>Microsoft Office PowerPoint</Application>
  <PresentationFormat>Diavoorstelling (4:3)</PresentationFormat>
  <Paragraphs>170</Paragraphs>
  <Slides>14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ppo</dc:creator>
  <cp:lastModifiedBy>ale</cp:lastModifiedBy>
  <cp:revision>6</cp:revision>
  <dcterms:created xsi:type="dcterms:W3CDTF">2016-01-20T13:26:02Z</dcterms:created>
  <dcterms:modified xsi:type="dcterms:W3CDTF">2016-01-21T12:04:26Z</dcterms:modified>
</cp:coreProperties>
</file>